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  <p:sldMasterId id="2147483672" r:id="rId6"/>
  </p:sldMasterIdLst>
  <p:notesMasterIdLst>
    <p:notesMasterId r:id="rId18"/>
  </p:notesMasterIdLst>
  <p:sldIdLst>
    <p:sldId id="256" r:id="rId7"/>
    <p:sldId id="258" r:id="rId8"/>
    <p:sldId id="259" r:id="rId9"/>
    <p:sldId id="265" r:id="rId10"/>
    <p:sldId id="263" r:id="rId11"/>
    <p:sldId id="267" r:id="rId12"/>
    <p:sldId id="260" r:id="rId13"/>
    <p:sldId id="261" r:id="rId14"/>
    <p:sldId id="262" r:id="rId15"/>
    <p:sldId id="266" r:id="rId16"/>
    <p:sldId id="264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copo GUARNACCIA (ACER)" initials="JG(" lastIdx="2" clrIdx="0">
    <p:extLst/>
  </p:cmAuthor>
  <p:cmAuthor id="2" name="Riccardo Vailati" initials="RV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038" autoAdjust="0"/>
    <p:restoredTop sz="96387" autoAdjust="0"/>
  </p:normalViewPr>
  <p:slideViewPr>
    <p:cSldViewPr snapToGrid="0">
      <p:cViewPr>
        <p:scale>
          <a:sx n="87" d="100"/>
          <a:sy n="87" d="100"/>
        </p:scale>
        <p:origin x="-298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Relationship Id="rId4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Relationship Id="rId4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Relationship Id="rId4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r>
              <a:rPr lang="en-GB" sz="1200" b="1" i="0" baseline="0" dirty="0" smtClean="0">
                <a:solidFill>
                  <a:schemeClr val="tx1"/>
                </a:solidFill>
                <a:latin typeface="Verdana" panose="020B0604030504040204" pitchFamily="34" charset="0"/>
              </a:rPr>
              <a:t>PCIs Overview</a:t>
            </a:r>
            <a:endParaRPr lang="en-GB" sz="1200" b="1" i="0" baseline="0" dirty="0">
              <a:solidFill>
                <a:schemeClr val="tx1"/>
              </a:solidFill>
              <a:latin typeface="Verdana" panose="020B060403050404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spPr>
            <a:ln>
              <a:solidFill>
                <a:sysClr val="windowText" lastClr="000000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ysClr val="windowText" lastClr="00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462-4855-965B-E0E9D3F5AEC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ysClr val="windowText" lastClr="00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462-4855-965B-E0E9D3F5AEC2}"/>
              </c:ext>
            </c:extLst>
          </c:dPt>
          <c:dPt>
            <c:idx val="2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ysClr val="windowText" lastClr="00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462-4855-965B-E0E9D3F5AEC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Verdana" panose="020B060403050404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Sheet1!$A$7:$A$9</c:f>
              <c:strCache>
                <c:ptCount val="3"/>
                <c:pt idx="0">
                  <c:v>Storage </c:v>
                </c:pt>
                <c:pt idx="1">
                  <c:v>Smart Grids</c:v>
                </c:pt>
                <c:pt idx="2">
                  <c:v>Transmission</c:v>
                </c:pt>
              </c:strCache>
            </c:strRef>
          </c:cat>
          <c:val>
            <c:numRef>
              <c:f>Sheet1!$B$7:$B$9</c:f>
              <c:numCache>
                <c:formatCode>General</c:formatCode>
                <c:ptCount val="3"/>
                <c:pt idx="0">
                  <c:v>13</c:v>
                </c:pt>
                <c:pt idx="1">
                  <c:v>4</c:v>
                </c:pt>
                <c:pt idx="2">
                  <c:v>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462-4855-965B-E0E9D3F5AE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661786035961256"/>
          <c:y val="4.9832523679598936E-2"/>
          <c:w val="0.30199145271970135"/>
          <c:h val="0.92082214976006149"/>
        </c:manualLayout>
      </c:layout>
      <c:pieChart>
        <c:varyColors val="1"/>
        <c:ser>
          <c:idx val="0"/>
          <c:order val="0"/>
          <c:tx>
            <c:strRef>
              <c:f>'CALCULATION FOR REPORT'!$X$135</c:f>
              <c:strCache>
                <c:ptCount val="1"/>
                <c:pt idx="0">
                  <c:v>Total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30F-4456-A4A1-793851470FD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30F-4456-A4A1-793851470FD0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30F-4456-A4A1-793851470FD0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30F-4456-A4A1-793851470FD0}"/>
              </c:ext>
            </c:extLst>
          </c:dPt>
          <c:dPt>
            <c:idx val="4"/>
            <c:bubble3D val="0"/>
            <c:spPr>
              <a:solidFill>
                <a:srgbClr val="92D05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30F-4456-A4A1-793851470FD0}"/>
              </c:ext>
            </c:extLst>
          </c:dPt>
          <c:dPt>
            <c:idx val="5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30F-4456-A4A1-793851470FD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530F-4456-A4A1-793851470FD0}"/>
              </c:ext>
            </c:extLst>
          </c:dPt>
          <c:dLbls>
            <c:dLbl>
              <c:idx val="0"/>
              <c:layout>
                <c:manualLayout>
                  <c:x val="-2.5285502279375347E-2"/>
                  <c:y val="0.1385751018537003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30F-4456-A4A1-793851470FD0}"/>
                </c:ext>
              </c:extLst>
            </c:dLbl>
            <c:dLbl>
              <c:idx val="4"/>
              <c:layout>
                <c:manualLayout>
                  <c:x val="2.8572384763670002E-4"/>
                  <c:y val="7.19025199086089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 xmlns:c16r2="http://schemas.microsoft.com/office/drawing/2015/06/chart" xmlns:c15="http://schemas.microsoft.com/office/drawing/2012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530F-4456-A4A1-793851470FD0}"/>
                </c:ext>
              </c:extLst>
            </c:dLbl>
            <c:dLbl>
              <c:idx val="5"/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 xmlns:c16r2="http://schemas.microsoft.com/office/drawing/2015/06/chart"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30F-4456-A4A1-793851470F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Verdana" panose="020B060403050404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'CALCULATION FOR REPORT'!$W$136:$W$140</c:f>
              <c:strCache>
                <c:ptCount val="5"/>
                <c:pt idx="0">
                  <c:v>Under consideration</c:v>
                </c:pt>
                <c:pt idx="1">
                  <c:v>Planned, but not yet in permitting</c:v>
                </c:pt>
                <c:pt idx="2">
                  <c:v>Permitting</c:v>
                </c:pt>
                <c:pt idx="3">
                  <c:v>Under construction</c:v>
                </c:pt>
                <c:pt idx="4">
                  <c:v>Commissioned</c:v>
                </c:pt>
              </c:strCache>
            </c:strRef>
          </c:cat>
          <c:val>
            <c:numRef>
              <c:f>'CALCULATION FOR REPORT'!$X$136:$X$140</c:f>
              <c:numCache>
                <c:formatCode>General</c:formatCode>
                <c:ptCount val="5"/>
                <c:pt idx="0">
                  <c:v>14</c:v>
                </c:pt>
                <c:pt idx="1">
                  <c:v>26</c:v>
                </c:pt>
                <c:pt idx="2">
                  <c:v>45</c:v>
                </c:pt>
                <c:pt idx="3">
                  <c:v>21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530F-4456-A4A1-793851470FD0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3.9972493955324859E-2"/>
          <c:w val="0.44698160407028592"/>
          <c:h val="0.85886330530970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200" b="1" i="0" u="none" strike="noStrike" kern="1200" baseline="0">
              <a:solidFill>
                <a:sysClr val="windowText" lastClr="000000"/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rgbClr val="00529B"/>
      </a:solidFill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4751727555600514E-2"/>
          <c:y val="3.73003779738783E-2"/>
          <c:w val="0.92461771668352188"/>
          <c:h val="0.77595000012015092"/>
        </c:manualLayout>
      </c:layout>
      <c:lineChart>
        <c:grouping val="standard"/>
        <c:varyColors val="0"/>
        <c:ser>
          <c:idx val="2"/>
          <c:order val="0"/>
          <c:tx>
            <c:strRef>
              <c:f>'CALCULATION FOR REPORT'!$AN$112</c:f>
              <c:strCache>
                <c:ptCount val="1"/>
                <c:pt idx="0">
                  <c:v>% of all PCIs to be commissioned per year 2018</c:v>
                </c:pt>
              </c:strCache>
            </c:strRef>
          </c:tx>
          <c:spPr>
            <a:ln w="28575" cap="rnd">
              <a:solidFill>
                <a:srgbClr val="00529B">
                  <a:lumMod val="40000"/>
                  <a:lumOff val="60000"/>
                </a:srgb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ln>
                      <a:noFill/>
                    </a:ln>
                    <a:solidFill>
                      <a:schemeClr val="tx1"/>
                    </a:solidFill>
                    <a:latin typeface="Verdana" panose="020B060403050404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'CALCULATION FOR REPORT'!$AK$113:$AK$124</c:f>
              <c:strCache>
                <c:ptCount val="12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After 2026</c:v>
                </c:pt>
              </c:strCache>
            </c:strRef>
          </c:cat>
          <c:val>
            <c:numRef>
              <c:f>'CALCULATION FOR REPORT'!$AN$113:$AN$124</c:f>
              <c:numCache>
                <c:formatCode>0%</c:formatCode>
                <c:ptCount val="12"/>
                <c:pt idx="0">
                  <c:v>0</c:v>
                </c:pt>
                <c:pt idx="1">
                  <c:v>9.5238095238095247E-3</c:v>
                </c:pt>
                <c:pt idx="2">
                  <c:v>4.7619047619047616E-2</c:v>
                </c:pt>
                <c:pt idx="3">
                  <c:v>0.13333333333333333</c:v>
                </c:pt>
                <c:pt idx="4">
                  <c:v>0.24761904761904763</c:v>
                </c:pt>
                <c:pt idx="5">
                  <c:v>0.37142857142857144</c:v>
                </c:pt>
                <c:pt idx="6">
                  <c:v>0.48571428571428571</c:v>
                </c:pt>
                <c:pt idx="7">
                  <c:v>0.63809523809523805</c:v>
                </c:pt>
                <c:pt idx="8">
                  <c:v>0.70476190476190481</c:v>
                </c:pt>
                <c:pt idx="9">
                  <c:v>0.8666666666666667</c:v>
                </c:pt>
                <c:pt idx="10">
                  <c:v>0.89523809523809528</c:v>
                </c:pt>
                <c:pt idx="11">
                  <c:v>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3E9-46AE-A3D2-E11506D56136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1179008"/>
        <c:axId val="81181696"/>
        <c:extLst xmlns:c16r2="http://schemas.microsoft.com/office/drawing/2015/06/chart"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'CALCULATION FOR REPORT'!$AL$112</c15:sqref>
                        </c15:formulaRef>
                      </c:ext>
                    </c:extLst>
                    <c:strCache>
                      <c:ptCount val="1"/>
                      <c:pt idx="0">
                        <c:v>2018 expectation (Cumulative number)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prstDash val="dash"/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'CALCULATION FOR REPORT'!$AK$113:$AK$124</c15:sqref>
                        </c15:formulaRef>
                      </c:ext>
                    </c:extLst>
                    <c:strCache>
                      <c:ptCount val="12"/>
                      <c:pt idx="0">
                        <c:v>2016</c:v>
                      </c:pt>
                      <c:pt idx="1">
                        <c:v>2017</c:v>
                      </c:pt>
                      <c:pt idx="2">
                        <c:v>2018</c:v>
                      </c:pt>
                      <c:pt idx="3">
                        <c:v>2019</c:v>
                      </c:pt>
                      <c:pt idx="4">
                        <c:v>2020</c:v>
                      </c:pt>
                      <c:pt idx="5">
                        <c:v>2021</c:v>
                      </c:pt>
                      <c:pt idx="6">
                        <c:v>2022</c:v>
                      </c:pt>
                      <c:pt idx="7">
                        <c:v>2023</c:v>
                      </c:pt>
                      <c:pt idx="8">
                        <c:v>2024</c:v>
                      </c:pt>
                      <c:pt idx="9">
                        <c:v>2025</c:v>
                      </c:pt>
                      <c:pt idx="10">
                        <c:v>2026</c:v>
                      </c:pt>
                      <c:pt idx="11">
                        <c:v>After 2026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'CALCULATION FOR REPORT'!$AL$113:$AL$124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0</c:v>
                      </c:pt>
                      <c:pt idx="1">
                        <c:v>1</c:v>
                      </c:pt>
                      <c:pt idx="2">
                        <c:v>5</c:v>
                      </c:pt>
                      <c:pt idx="3">
                        <c:v>14</c:v>
                      </c:pt>
                      <c:pt idx="4">
                        <c:v>26</c:v>
                      </c:pt>
                      <c:pt idx="5">
                        <c:v>39</c:v>
                      </c:pt>
                      <c:pt idx="6">
                        <c:v>51</c:v>
                      </c:pt>
                      <c:pt idx="7">
                        <c:v>67</c:v>
                      </c:pt>
                      <c:pt idx="8">
                        <c:v>74</c:v>
                      </c:pt>
                      <c:pt idx="9">
                        <c:v>91</c:v>
                      </c:pt>
                      <c:pt idx="10">
                        <c:v>94</c:v>
                      </c:pt>
                      <c:pt idx="11">
                        <c:v>105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23E9-46AE-A3D2-E11506D56136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'CALCULATION FOR REPORT'!$AM$112</c15:sqref>
                        </c15:formulaRef>
                      </c:ext>
                    </c:extLst>
                    <c:strCache>
                      <c:ptCount val="1"/>
                      <c:pt idx="0">
                        <c:v>Count the number of commissioning dates in 2018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'CALCULATION FOR REPORT'!$AK$113:$AK$124</c15:sqref>
                        </c15:formulaRef>
                      </c:ext>
                    </c:extLst>
                    <c:strCache>
                      <c:ptCount val="12"/>
                      <c:pt idx="0">
                        <c:v>2016</c:v>
                      </c:pt>
                      <c:pt idx="1">
                        <c:v>2017</c:v>
                      </c:pt>
                      <c:pt idx="2">
                        <c:v>2018</c:v>
                      </c:pt>
                      <c:pt idx="3">
                        <c:v>2019</c:v>
                      </c:pt>
                      <c:pt idx="4">
                        <c:v>2020</c:v>
                      </c:pt>
                      <c:pt idx="5">
                        <c:v>2021</c:v>
                      </c:pt>
                      <c:pt idx="6">
                        <c:v>2022</c:v>
                      </c:pt>
                      <c:pt idx="7">
                        <c:v>2023</c:v>
                      </c:pt>
                      <c:pt idx="8">
                        <c:v>2024</c:v>
                      </c:pt>
                      <c:pt idx="9">
                        <c:v>2025</c:v>
                      </c:pt>
                      <c:pt idx="10">
                        <c:v>2026</c:v>
                      </c:pt>
                      <c:pt idx="11">
                        <c:v>After 2026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'CALCULATION FOR REPORT'!$AM$113:$AM$124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0</c:v>
                      </c:pt>
                      <c:pt idx="1">
                        <c:v>1</c:v>
                      </c:pt>
                      <c:pt idx="2">
                        <c:v>4</c:v>
                      </c:pt>
                      <c:pt idx="3">
                        <c:v>9</c:v>
                      </c:pt>
                      <c:pt idx="4">
                        <c:v>12</c:v>
                      </c:pt>
                      <c:pt idx="5">
                        <c:v>13</c:v>
                      </c:pt>
                      <c:pt idx="6">
                        <c:v>12</c:v>
                      </c:pt>
                      <c:pt idx="7">
                        <c:v>16</c:v>
                      </c:pt>
                      <c:pt idx="8">
                        <c:v>7</c:v>
                      </c:pt>
                      <c:pt idx="9">
                        <c:v>17</c:v>
                      </c:pt>
                      <c:pt idx="10">
                        <c:v>3</c:v>
                      </c:pt>
                      <c:pt idx="11">
                        <c:v>11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23E9-46AE-A3D2-E11506D56136}"/>
                  </c:ext>
                </c:extLst>
              </c15:ser>
            </c15:filteredLineSeries>
          </c:ext>
        </c:extLst>
      </c:lineChart>
      <c:catAx>
        <c:axId val="81179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ln>
                  <a:noFill/>
                </a:ln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en-US"/>
          </a:p>
        </c:txPr>
        <c:crossAx val="81181696"/>
        <c:crosses val="autoZero"/>
        <c:auto val="1"/>
        <c:lblAlgn val="ctr"/>
        <c:lblOffset val="100"/>
        <c:noMultiLvlLbl val="0"/>
      </c:catAx>
      <c:valAx>
        <c:axId val="81181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ln>
                  <a:noFill/>
                </a:ln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en-US"/>
          </a:p>
        </c:txPr>
        <c:crossAx val="81179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ln>
                <a:noFill/>
              </a:ln>
              <a:solidFill>
                <a:sysClr val="windowText" lastClr="000000"/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rgbClr val="00529B"/>
      </a:solidFill>
    </a:ln>
    <a:effectLst/>
  </c:spPr>
  <c:txPr>
    <a:bodyPr/>
    <a:lstStyle/>
    <a:p>
      <a:pPr>
        <a:defRPr>
          <a:ln>
            <a:noFill/>
          </a:ln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2827431588273052"/>
          <c:y val="0.11042041491723233"/>
          <c:w val="0.40419231762252344"/>
          <c:h val="0.76972415857414611"/>
        </c:manualLayout>
      </c:layout>
      <c:pieChart>
        <c:varyColors val="1"/>
        <c:ser>
          <c:idx val="0"/>
          <c:order val="0"/>
          <c:tx>
            <c:strRef>
              <c:f>Progress!$B$3</c:f>
              <c:strCache>
                <c:ptCount val="1"/>
                <c:pt idx="0">
                  <c:v>No of PCIs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18B-48C5-9855-DC7479B67CEB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18B-48C5-9855-DC7479B67CEB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18B-48C5-9855-DC7479B67CEB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18B-48C5-9855-DC7479B67CEB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18B-48C5-9855-DC7479B67CE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818B-48C5-9855-DC7479B67CE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818B-48C5-9855-DC7479B67CEB}"/>
              </c:ext>
            </c:extLst>
          </c:dPt>
          <c:dLbls>
            <c:dLbl>
              <c:idx val="0"/>
              <c:layout>
                <c:manualLayout>
                  <c:x val="3.4359856355963424E-3"/>
                  <c:y val="1.371150457821388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18B-48C5-9855-DC7479B67CEB}"/>
                </c:ext>
              </c:extLst>
            </c:dLbl>
            <c:dLbl>
              <c:idx val="4"/>
              <c:layout>
                <c:manualLayout>
                  <c:x val="-1.4059864216169305E-2"/>
                  <c:y val="1.7564166290500772E-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ysClr val="windowText" lastClr="000000"/>
                      </a:solidFill>
                      <a:latin typeface="Verdana" panose="020B060403050404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1822450437093755"/>
                      <c:h val="0.1561612460722132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818B-48C5-9855-DC7479B67C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Verdana" panose="020B060403050404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Progress!$A$4:$A$8</c:f>
              <c:strCache>
                <c:ptCount val="5"/>
                <c:pt idx="0">
                  <c:v>Ahead of schedule</c:v>
                </c:pt>
                <c:pt idx="1">
                  <c:v>On time</c:v>
                </c:pt>
                <c:pt idx="2">
                  <c:v>Rescheduled</c:v>
                </c:pt>
                <c:pt idx="3">
                  <c:v>Delayed</c:v>
                </c:pt>
                <c:pt idx="4">
                  <c:v>No information</c:v>
                </c:pt>
              </c:strCache>
            </c:strRef>
          </c:cat>
          <c:val>
            <c:numRef>
              <c:f>Progress!$B$4:$B$8</c:f>
              <c:numCache>
                <c:formatCode>General</c:formatCode>
                <c:ptCount val="5"/>
                <c:pt idx="0">
                  <c:v>4</c:v>
                </c:pt>
                <c:pt idx="1">
                  <c:v>55</c:v>
                </c:pt>
                <c:pt idx="2">
                  <c:v>15</c:v>
                </c:pt>
                <c:pt idx="3">
                  <c:v>27</c:v>
                </c:pt>
                <c:pt idx="4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818B-48C5-9855-DC7479B67CEB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621723996174025E-2"/>
          <c:y val="8.805175034638231E-2"/>
          <c:w val="0.27772693166511481"/>
          <c:h val="0.892404727570998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rgbClr val="00529B"/>
      </a:solidFill>
    </a:ln>
    <a:effectLst/>
  </c:spPr>
  <c:txPr>
    <a:bodyPr/>
    <a:lstStyle/>
    <a:p>
      <a:pPr>
        <a:defRPr sz="1200" b="1">
          <a:solidFill>
            <a:sysClr val="windowText" lastClr="000000"/>
          </a:solidFill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'CALCULATION FOR REPORT'!$D$110</c:f>
              <c:strCache>
                <c:ptCount val="1"/>
                <c:pt idx="0">
                  <c:v>Rescheduled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Verdana" panose="020B060403050404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'CALCULATION FOR REPORT'!$C$111:$C$119</c:f>
              <c:strCache>
                <c:ptCount val="9"/>
                <c:pt idx="0">
                  <c:v>&lt; 3 months</c:v>
                </c:pt>
                <c:pt idx="1">
                  <c:v>3-6 months </c:v>
                </c:pt>
                <c:pt idx="2">
                  <c:v>6-9 months </c:v>
                </c:pt>
                <c:pt idx="3">
                  <c:v>9-12 months </c:v>
                </c:pt>
                <c:pt idx="4">
                  <c:v>12-18 months </c:v>
                </c:pt>
                <c:pt idx="5">
                  <c:v>18-24 months </c:v>
                </c:pt>
                <c:pt idx="6">
                  <c:v>24-30 months </c:v>
                </c:pt>
                <c:pt idx="7">
                  <c:v>30-42 months </c:v>
                </c:pt>
                <c:pt idx="8">
                  <c:v>&gt; 42 months</c:v>
                </c:pt>
              </c:strCache>
            </c:strRef>
          </c:cat>
          <c:val>
            <c:numRef>
              <c:f>'CALCULATION FOR REPORT'!$D$111:$D$119</c:f>
              <c:numCache>
                <c:formatCode>General</c:formatCode>
                <c:ptCount val="9"/>
                <c:pt idx="2">
                  <c:v>3</c:v>
                </c:pt>
                <c:pt idx="4">
                  <c:v>2</c:v>
                </c:pt>
                <c:pt idx="5">
                  <c:v>4</c:v>
                </c:pt>
                <c:pt idx="6">
                  <c:v>3</c:v>
                </c:pt>
                <c:pt idx="7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771-4A54-BD3E-AB3D78DE0A3D}"/>
            </c:ext>
          </c:extLst>
        </c:ser>
        <c:ser>
          <c:idx val="1"/>
          <c:order val="1"/>
          <c:tx>
            <c:strRef>
              <c:f>'CALCULATION FOR REPORT'!$E$110</c:f>
              <c:strCache>
                <c:ptCount val="1"/>
                <c:pt idx="0">
                  <c:v>Delayed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Verdana" panose="020B060403050404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'CALCULATION FOR REPORT'!$C$111:$C$119</c:f>
              <c:strCache>
                <c:ptCount val="9"/>
                <c:pt idx="0">
                  <c:v>&lt; 3 months</c:v>
                </c:pt>
                <c:pt idx="1">
                  <c:v>3-6 months </c:v>
                </c:pt>
                <c:pt idx="2">
                  <c:v>6-9 months </c:v>
                </c:pt>
                <c:pt idx="3">
                  <c:v>9-12 months </c:v>
                </c:pt>
                <c:pt idx="4">
                  <c:v>12-18 months </c:v>
                </c:pt>
                <c:pt idx="5">
                  <c:v>18-24 months </c:v>
                </c:pt>
                <c:pt idx="6">
                  <c:v>24-30 months </c:v>
                </c:pt>
                <c:pt idx="7">
                  <c:v>30-42 months </c:v>
                </c:pt>
                <c:pt idx="8">
                  <c:v>&gt; 42 months</c:v>
                </c:pt>
              </c:strCache>
            </c:strRef>
          </c:cat>
          <c:val>
            <c:numRef>
              <c:f>'CALCULATION FOR REPORT'!$E$111:$E$119</c:f>
              <c:numCache>
                <c:formatCode>General</c:formatCode>
                <c:ptCount val="9"/>
                <c:pt idx="1">
                  <c:v>3</c:v>
                </c:pt>
                <c:pt idx="2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4</c:v>
                </c:pt>
                <c:pt idx="7">
                  <c:v>6</c:v>
                </c:pt>
                <c:pt idx="8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771-4A54-BD3E-AB3D78DE0A3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01243904"/>
        <c:axId val="101249792"/>
      </c:barChart>
      <c:catAx>
        <c:axId val="101243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en-US"/>
          </a:p>
        </c:txPr>
        <c:crossAx val="101249792"/>
        <c:crosses val="autoZero"/>
        <c:auto val="1"/>
        <c:lblAlgn val="ctr"/>
        <c:lblOffset val="100"/>
        <c:noMultiLvlLbl val="0"/>
      </c:catAx>
      <c:valAx>
        <c:axId val="101249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No. of PCIs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en-US"/>
          </a:p>
        </c:txPr>
        <c:crossAx val="101243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0000"/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12700" cap="flat" cmpd="sng" algn="ctr">
      <a:solidFill>
        <a:srgbClr val="00529B"/>
      </a:solidFill>
      <a:prstDash val="solid"/>
      <a:miter lim="800000"/>
    </a:ln>
    <a:effectLst/>
  </c:spPr>
  <c:txPr>
    <a:bodyPr/>
    <a:lstStyle/>
    <a:p>
      <a:pPr>
        <a:defRPr>
          <a:solidFill>
            <a:srgbClr val="000000"/>
          </a:solidFill>
          <a:latin typeface="+mn-lt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D176E-9DD8-4498-B522-7DA503249AA4}" type="datetimeFigureOut">
              <a:rPr lang="en-GB" smtClean="0"/>
              <a:t>04/10/2018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4FC22D-B421-4D9F-B908-EBCF5DFA98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235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B7E98-F343-8748-B849-B8F9147EEC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2918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jpe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C63F-4097-499B-BFD7-A722E3DF67E5}" type="datetimeFigureOut">
              <a:rPr lang="en-GB" smtClean="0"/>
              <a:t>04/10/2018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8FA98-C2FC-4AD4-B961-F3CD15B27C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994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C63F-4097-499B-BFD7-A722E3DF67E5}" type="datetimeFigureOut">
              <a:rPr lang="en-GB" smtClean="0"/>
              <a:t>04/10/2018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8FA98-C2FC-4AD4-B961-F3CD15B27C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738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C63F-4097-499B-BFD7-A722E3DF67E5}" type="datetimeFigureOut">
              <a:rPr lang="en-GB" smtClean="0"/>
              <a:t>04/10/2018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8FA98-C2FC-4AD4-B961-F3CD15B27C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251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camuscl\AppData\Local\Microsoft\Windows\Temporary Internet Files\Content.IE5\GTVTTPZC\MP900438622[3].jp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86" y="-812573"/>
            <a:ext cx="8975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FOND_COVER_transp.png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rgbClr val="2953DB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79770" y="0"/>
            <a:ext cx="9223769" cy="6858000"/>
          </a:xfrm>
          <a:prstGeom prst="rect">
            <a:avLst/>
          </a:prstGeom>
        </p:spPr>
      </p:pic>
      <p:pic>
        <p:nvPicPr>
          <p:cNvPr id="12" name="Picture 2" descr="http://www.slovenia.info/pictures%5CTB_attractions%5C1%5C2008%5CLjubljana_grad_Panorama_17358_166390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769" y="0"/>
            <a:ext cx="9223770" cy="352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à coins arrondis 7"/>
          <p:cNvSpPr/>
          <p:nvPr userDrawn="1"/>
        </p:nvSpPr>
        <p:spPr>
          <a:xfrm>
            <a:off x="-224009" y="770475"/>
            <a:ext cx="2937944" cy="127564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pic>
        <p:nvPicPr>
          <p:cNvPr id="9" name="Picture 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1" y="845118"/>
            <a:ext cx="2299484" cy="1047335"/>
          </a:xfrm>
          <a:prstGeom prst="rect">
            <a:avLst/>
          </a:prstGeom>
        </p:spPr>
      </p:pic>
      <p:sp>
        <p:nvSpPr>
          <p:cNvPr id="10" name="ZoneTexte 9"/>
          <p:cNvSpPr txBox="1"/>
          <p:nvPr userDrawn="1"/>
        </p:nvSpPr>
        <p:spPr>
          <a:xfrm>
            <a:off x="3275856" y="2060848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7434388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sz="quarter" idx="10"/>
          </p:nvPr>
        </p:nvSpPr>
        <p:spPr>
          <a:xfrm>
            <a:off x="611560" y="1901629"/>
            <a:ext cx="8229600" cy="4047652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Verdana" pitchFamily="34" charset="0"/>
              </a:defRPr>
            </a:lvl1pPr>
            <a:lvl2pPr>
              <a:defRPr baseline="0">
                <a:latin typeface="Verdana" pitchFamily="34" charset="0"/>
              </a:defRPr>
            </a:lvl2pPr>
            <a:lvl3pPr>
              <a:defRPr baseline="0">
                <a:latin typeface="Verdana" pitchFamily="34" charset="0"/>
              </a:defRPr>
            </a:lvl3pPr>
            <a:lvl4pPr>
              <a:defRPr baseline="0">
                <a:latin typeface="Verdana" pitchFamily="34" charset="0"/>
              </a:defRPr>
            </a:lvl4pPr>
            <a:lvl5pPr>
              <a:defRPr baseline="0">
                <a:latin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 dirty="0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611560" y="736375"/>
            <a:ext cx="8229600" cy="1084332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5BAB"/>
                </a:solidFill>
                <a:latin typeface="Verdana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8823" y="146756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344834"/>
      </p:ext>
    </p:extLst>
  </p:cSld>
  <p:clrMapOvr>
    <a:masterClrMapping/>
  </p:clrMapOvr>
  <p:transition spd="med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11561" y="1811338"/>
            <a:ext cx="3961698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buFont typeface="Wingdings" pitchFamily="2" charset="2"/>
              <a:buChar char="§"/>
              <a:defRPr sz="2400"/>
            </a:lvl2pPr>
            <a:lvl3pPr>
              <a:defRPr sz="2000"/>
            </a:lvl3pPr>
            <a:lvl4pPr>
              <a:buFont typeface="Arial" pitchFamily="34" charset="0"/>
              <a:buChar char="•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itre 9"/>
          <p:cNvSpPr>
            <a:spLocks noGrp="1"/>
          </p:cNvSpPr>
          <p:nvPr>
            <p:ph type="title"/>
          </p:nvPr>
        </p:nvSpPr>
        <p:spPr>
          <a:xfrm>
            <a:off x="611560" y="786519"/>
            <a:ext cx="8229600" cy="953269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5BAB"/>
                </a:solidFill>
                <a:latin typeface="Verdana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6" name="Segnaposto contenuto 2"/>
          <p:cNvSpPr>
            <a:spLocks noGrp="1"/>
          </p:cNvSpPr>
          <p:nvPr>
            <p:ph sz="half" idx="10"/>
          </p:nvPr>
        </p:nvSpPr>
        <p:spPr>
          <a:xfrm>
            <a:off x="4855096" y="1811338"/>
            <a:ext cx="3961698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buFont typeface="Wingdings" pitchFamily="2" charset="2"/>
              <a:buChar char="§"/>
              <a:defRPr sz="2400"/>
            </a:lvl2pPr>
            <a:lvl3pPr>
              <a:defRPr sz="2000"/>
            </a:lvl3pPr>
            <a:lvl4pPr>
              <a:buFont typeface="Arial" pitchFamily="34" charset="0"/>
              <a:buChar char="•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8823" y="146756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991025"/>
      </p:ext>
    </p:extLst>
  </p:cSld>
  <p:clrMapOvr>
    <a:masterClrMapping/>
  </p:clrMapOvr>
  <p:transition spd="med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045" y="1941690"/>
            <a:ext cx="8229600" cy="4386282"/>
          </a:xfrm>
          <a:prstGeom prst="rect">
            <a:avLst/>
          </a:prstGeom>
        </p:spPr>
        <p:txBody>
          <a:bodyPr/>
          <a:lstStyle>
            <a:lvl1pPr marL="0" indent="0" algn="l">
              <a:buSzPct val="150000"/>
              <a:buFont typeface="Arial" pitchFamily="34" charset="0"/>
              <a:buChar char="•"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 Click to edit Master subtitle style</a:t>
            </a:r>
          </a:p>
          <a:p>
            <a:endParaRPr lang="en-GB" noProof="0" dirty="0" smtClean="0"/>
          </a:p>
          <a:p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38800" y="6492875"/>
            <a:ext cx="2133600" cy="365125"/>
          </a:xfr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EE2CE04C-26D0-4373-9F45-E559274ED2F1}" type="datetime1">
              <a:rPr lang="en-IE" smtClean="0"/>
              <a:t>04/10/2018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4928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itre 9"/>
          <p:cNvSpPr>
            <a:spLocks noGrp="1"/>
          </p:cNvSpPr>
          <p:nvPr>
            <p:ph type="title"/>
          </p:nvPr>
        </p:nvSpPr>
        <p:spPr>
          <a:xfrm>
            <a:off x="539045" y="809204"/>
            <a:ext cx="8229600" cy="1084332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5BAB"/>
                </a:solidFill>
                <a:latin typeface="Verdana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8551332" y="6422163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491E618-7D2A-4FE5-85E1-BAEE010AF15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1760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C63F-4097-499B-BFD7-A722E3DF67E5}" type="datetimeFigureOut">
              <a:rPr lang="en-GB" smtClean="0"/>
              <a:t>04/10/2018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8FA98-C2FC-4AD4-B961-F3CD15B27C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1718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C63F-4097-499B-BFD7-A722E3DF67E5}" type="datetimeFigureOut">
              <a:rPr lang="en-GB" smtClean="0"/>
              <a:t>04/10/2018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8FA98-C2FC-4AD4-B961-F3CD15B27C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352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C63F-4097-499B-BFD7-A722E3DF67E5}" type="datetimeFigureOut">
              <a:rPr lang="en-GB" smtClean="0"/>
              <a:t>04/10/2018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8FA98-C2FC-4AD4-B961-F3CD15B27C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022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C63F-4097-499B-BFD7-A722E3DF67E5}" type="datetimeFigureOut">
              <a:rPr lang="en-GB" smtClean="0"/>
              <a:t>04/10/2018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8FA98-C2FC-4AD4-B961-F3CD15B27C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69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C63F-4097-499B-BFD7-A722E3DF67E5}" type="datetimeFigureOut">
              <a:rPr lang="en-GB" smtClean="0"/>
              <a:t>04/10/2018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8FA98-C2FC-4AD4-B961-F3CD15B27C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947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C63F-4097-499B-BFD7-A722E3DF67E5}" type="datetimeFigureOut">
              <a:rPr lang="en-GB" smtClean="0"/>
              <a:t>04/10/2018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8FA98-C2FC-4AD4-B961-F3CD15B27C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241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C63F-4097-499B-BFD7-A722E3DF67E5}" type="datetimeFigureOut">
              <a:rPr lang="en-GB" smtClean="0"/>
              <a:t>04/10/2018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8FA98-C2FC-4AD4-B961-F3CD15B27C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601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C63F-4097-499B-BFD7-A722E3DF67E5}" type="datetimeFigureOut">
              <a:rPr lang="en-GB" smtClean="0"/>
              <a:t>04/10/2018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8FA98-C2FC-4AD4-B961-F3CD15B27C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998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5C63F-4097-499B-BFD7-A722E3DF67E5}" type="datetimeFigureOut">
              <a:rPr lang="en-GB" smtClean="0"/>
              <a:t>04/10/2018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8FA98-C2FC-4AD4-B961-F3CD15B27C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770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Single Corner Rectangle 5"/>
          <p:cNvSpPr/>
          <p:nvPr/>
        </p:nvSpPr>
        <p:spPr>
          <a:xfrm>
            <a:off x="0" y="6381721"/>
            <a:ext cx="7937681" cy="476279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5620869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algn="r"/>
            <a:fld id="{33CA5A9C-6A38-4110-8274-B3CF999D42EB}" type="datetime1">
              <a:rPr lang="en-IE" b="1" smtClean="0">
                <a:solidFill>
                  <a:srgbClr val="FFFFFF"/>
                </a:solidFill>
                <a:cs typeface="Verdana"/>
              </a:rPr>
              <a:t>04/10/2018</a:t>
            </a:fld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18" name="Round Single Corner Rectangle 7"/>
          <p:cNvSpPr/>
          <p:nvPr userDrawn="1"/>
        </p:nvSpPr>
        <p:spPr>
          <a:xfrm rot="10800000">
            <a:off x="2217329" y="0"/>
            <a:ext cx="6926671" cy="692675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51" y="-1"/>
            <a:ext cx="1466401" cy="667895"/>
          </a:xfrm>
          <a:prstGeom prst="rect">
            <a:avLst/>
          </a:prstGeom>
        </p:spPr>
      </p:pic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8823" y="146756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522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995949" y="5447608"/>
            <a:ext cx="3998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 regional group meeting</a:t>
            </a:r>
          </a:p>
          <a:p>
            <a:pPr algn="r"/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……., 3 October 2018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7761" y="1963738"/>
            <a:ext cx="8516039" cy="4894262"/>
          </a:xfrm>
          <a:prstGeom prst="rect">
            <a:avLst/>
          </a:prstGeom>
          <a:blipFill dpi="0" rotWithShape="1">
            <a:blip r:embed="rId2">
              <a:alphaModFix amt="1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FOND_COVER_transp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2953DB">
                <a:tint val="45000"/>
                <a:satMod val="400000"/>
              </a:srgbClr>
            </a:duotone>
            <a:extLst/>
          </a:blip>
          <a:stretch>
            <a:fillRect/>
          </a:stretch>
        </p:blipFill>
        <p:spPr>
          <a:xfrm>
            <a:off x="80683" y="0"/>
            <a:ext cx="9143800" cy="6858000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3" t="17982" r="13400" b="52998"/>
          <a:stretch>
            <a:fillRect/>
          </a:stretch>
        </p:blipFill>
        <p:spPr bwMode="auto">
          <a:xfrm>
            <a:off x="395" y="0"/>
            <a:ext cx="9143606" cy="19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995948" y="5447607"/>
            <a:ext cx="4032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 Regional Group meeting </a:t>
            </a:r>
          </a:p>
          <a:p>
            <a:pPr algn="r"/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Brussels, 3 October 2018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27924" y="2951946"/>
            <a:ext cx="65232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Monitoring of the 3</a:t>
            </a:r>
            <a:r>
              <a:rPr lang="en-GB" sz="2800" b="1" baseline="30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GB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PCI list in view of the PCI selection</a:t>
            </a:r>
            <a:endParaRPr lang="en-GB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9575" y="5447607"/>
            <a:ext cx="3702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Emmanouil </a:t>
            </a:r>
            <a:r>
              <a:rPr lang="en-GB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Santorinaios</a:t>
            </a:r>
            <a:endParaRPr lang="en-GB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 Officer- Infrastructure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88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1112" y="749352"/>
            <a:ext cx="4878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>
                <a:solidFill>
                  <a:schemeClr val="accent2"/>
                </a:solidFill>
              </a:rPr>
              <a:t>Duration of </a:t>
            </a:r>
            <a:r>
              <a:rPr lang="en-GB" b="1" i="1" dirty="0" smtClean="0">
                <a:solidFill>
                  <a:schemeClr val="accent2"/>
                </a:solidFill>
              </a:rPr>
              <a:t>delays </a:t>
            </a:r>
            <a:r>
              <a:rPr lang="en-GB" b="1" i="1" dirty="0">
                <a:solidFill>
                  <a:schemeClr val="accent2"/>
                </a:solidFill>
              </a:rPr>
              <a:t>and </a:t>
            </a:r>
            <a:r>
              <a:rPr lang="en-GB" b="1" i="1" dirty="0" smtClean="0">
                <a:solidFill>
                  <a:schemeClr val="accent2"/>
                </a:solidFill>
              </a:rPr>
              <a:t>rescheduling</a:t>
            </a:r>
            <a:endParaRPr lang="en-GB" b="1" i="1" dirty="0">
              <a:solidFill>
                <a:schemeClr val="accent2"/>
              </a:solidFill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2232379" y="119203"/>
            <a:ext cx="6911621" cy="61406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en-GB" sz="2400" kern="0" dirty="0" smtClean="0">
                <a:solidFill>
                  <a:schemeClr val="bg1"/>
                </a:solidFill>
              </a:rPr>
              <a:t>Delays and rescheduling </a:t>
            </a:r>
            <a:endParaRPr lang="en-GB" sz="2400" kern="0" dirty="0">
              <a:solidFill>
                <a:schemeClr val="bg1"/>
              </a:solidFill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4003658019"/>
              </p:ext>
            </p:extLst>
          </p:nvPr>
        </p:nvGraphicFramePr>
        <p:xfrm>
          <a:off x="768450" y="1173940"/>
          <a:ext cx="5216046" cy="222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75824" y="3514167"/>
            <a:ext cx="74432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 smtClean="0">
                <a:solidFill>
                  <a:schemeClr val="accent2"/>
                </a:solidFill>
              </a:rPr>
              <a:t>Reasons </a:t>
            </a:r>
            <a:r>
              <a:rPr lang="en-GB" b="1" i="1" dirty="0">
                <a:solidFill>
                  <a:schemeClr val="accent2"/>
                </a:solidFill>
              </a:rPr>
              <a:t>for </a:t>
            </a:r>
            <a:r>
              <a:rPr lang="en-GB" b="1" i="1" dirty="0" smtClean="0">
                <a:solidFill>
                  <a:schemeClr val="accent2"/>
                </a:solidFill>
              </a:rPr>
              <a:t>delays </a:t>
            </a:r>
            <a:r>
              <a:rPr lang="en-GB" b="1" i="1" dirty="0">
                <a:solidFill>
                  <a:schemeClr val="accent2"/>
                </a:solidFill>
              </a:rPr>
              <a:t>or </a:t>
            </a:r>
            <a:r>
              <a:rPr lang="en-GB" b="1" i="1" dirty="0" smtClean="0">
                <a:solidFill>
                  <a:schemeClr val="accent2"/>
                </a:solidFill>
              </a:rPr>
              <a:t>rescheduling</a:t>
            </a:r>
          </a:p>
          <a:p>
            <a:endParaRPr lang="en-GB" sz="900" b="1" i="1" dirty="0" smtClean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 smtClean="0"/>
              <a:t>Delays: permit granting (although at a lower frequency compared to previous year)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/>
              <a:t>R</a:t>
            </a:r>
            <a:r>
              <a:rPr lang="en-GB" sz="1500" dirty="0" smtClean="0"/>
              <a:t>escheduling</a:t>
            </a:r>
            <a:r>
              <a:rPr lang="en-GB" sz="1500" dirty="0"/>
              <a:t>: the initial stage of the project and the subsequent uncertainties attached to its implementation plan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3982" y="4962339"/>
            <a:ext cx="7565062" cy="12618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u="sng" dirty="0"/>
              <a:t>ACER Monitoring Report </a:t>
            </a:r>
            <a:r>
              <a:rPr lang="en-GB" sz="1600" u="sng" dirty="0" smtClean="0"/>
              <a:t>recommendation: </a:t>
            </a:r>
          </a:p>
          <a:p>
            <a:endParaRPr lang="en-GB" sz="1500" dirty="0"/>
          </a:p>
          <a:p>
            <a:r>
              <a:rPr lang="en-GB" sz="1500" dirty="0"/>
              <a:t>Regional Groups and Competent Authorities </a:t>
            </a:r>
            <a:r>
              <a:rPr lang="en-GB" sz="1500" dirty="0" smtClean="0"/>
              <a:t>should investigate </a:t>
            </a:r>
            <a:r>
              <a:rPr lang="en-GB" sz="1500" dirty="0"/>
              <a:t>in more detail the permit granting </a:t>
            </a:r>
            <a:r>
              <a:rPr lang="en-GB" sz="1500" dirty="0" smtClean="0"/>
              <a:t>hurdles reported </a:t>
            </a:r>
            <a:r>
              <a:rPr lang="en-GB" sz="1500" dirty="0"/>
              <a:t>by the project promoters</a:t>
            </a:r>
            <a:r>
              <a:rPr lang="en-GB" sz="1500" dirty="0" smtClean="0"/>
              <a:t>, which hamper their timely implementation.</a:t>
            </a:r>
            <a:endParaRPr lang="en-GB" sz="1500" dirty="0"/>
          </a:p>
        </p:txBody>
      </p:sp>
      <p:sp>
        <p:nvSpPr>
          <p:cNvPr id="12" name="TextBox 11"/>
          <p:cNvSpPr txBox="1"/>
          <p:nvPr/>
        </p:nvSpPr>
        <p:spPr>
          <a:xfrm>
            <a:off x="5984497" y="1467453"/>
            <a:ext cx="301606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 smtClean="0"/>
              <a:t>Average delay: </a:t>
            </a:r>
          </a:p>
          <a:p>
            <a:r>
              <a:rPr lang="en-GB" sz="1500" dirty="0" smtClean="0"/>
              <a:t>    ~2 years (</a:t>
            </a:r>
            <a:r>
              <a:rPr lang="en-GB" sz="1200" dirty="0" smtClean="0"/>
              <a:t>26 months</a:t>
            </a:r>
            <a:r>
              <a:rPr lang="en-GB" sz="15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5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 smtClean="0"/>
              <a:t>Average rescheduling: ~1.5years (</a:t>
            </a:r>
            <a:r>
              <a:rPr lang="en-GB" sz="1200" dirty="0" smtClean="0"/>
              <a:t>19 months</a:t>
            </a:r>
            <a:r>
              <a:rPr lang="en-GB" sz="1500" dirty="0" smtClean="0"/>
              <a:t>)</a:t>
            </a:r>
            <a:endParaRPr lang="en-GB" sz="1500" dirty="0"/>
          </a:p>
        </p:txBody>
      </p:sp>
    </p:spTree>
    <p:extLst>
      <p:ext uri="{BB962C8B-B14F-4D97-AF65-F5344CB8AC3E}">
        <p14:creationId xmlns:p14="http://schemas.microsoft.com/office/powerpoint/2010/main" val="113119494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5"/>
          <p:cNvSpPr txBox="1">
            <a:spLocks noChangeArrowheads="1"/>
          </p:cNvSpPr>
          <p:nvPr/>
        </p:nvSpPr>
        <p:spPr bwMode="auto">
          <a:xfrm>
            <a:off x="1262063" y="1452563"/>
            <a:ext cx="66230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Thank you for your attention</a:t>
            </a:r>
          </a:p>
        </p:txBody>
      </p:sp>
      <p:sp>
        <p:nvSpPr>
          <p:cNvPr id="6" name="Content Placeholder 6"/>
          <p:cNvSpPr>
            <a:spLocks/>
          </p:cNvSpPr>
          <p:nvPr/>
        </p:nvSpPr>
        <p:spPr bwMode="auto">
          <a:xfrm>
            <a:off x="251520" y="764704"/>
            <a:ext cx="8447088" cy="50974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marL="444500" marR="0" lvl="0" indent="-4445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BAB"/>
              </a:buClr>
              <a:buSzPct val="400000"/>
              <a:buFont typeface="Trebuchet MS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7" name="Picture 2" descr="C:\Users\camuscl\AppData\Local\Microsoft\Windows\Temporary Internet Files\Content.IE5\GTVTTPZC\MP900438622[3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340768"/>
            <a:ext cx="5627550" cy="429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1472796" y="764704"/>
            <a:ext cx="61446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BAB"/>
              </a:buClr>
              <a:buSzPct val="400000"/>
              <a:buFont typeface="Trebuchet MS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Thank you for your attention!</a:t>
            </a:r>
          </a:p>
        </p:txBody>
      </p:sp>
      <p:sp>
        <p:nvSpPr>
          <p:cNvPr id="9" name="Segnaposto contenuto 3"/>
          <p:cNvSpPr txBox="1">
            <a:spLocks/>
          </p:cNvSpPr>
          <p:nvPr/>
        </p:nvSpPr>
        <p:spPr>
          <a:xfrm>
            <a:off x="1691680" y="5517232"/>
            <a:ext cx="5566171" cy="969963"/>
          </a:xfrm>
          <a:prstGeom prst="rect">
            <a:avLst/>
          </a:prstGeom>
        </p:spPr>
        <p:txBody>
          <a:bodyPr/>
          <a:lstStyle>
            <a:lvl1pPr marL="444500" indent="-4445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5BAB"/>
              </a:buClr>
              <a:buSzPct val="400000"/>
              <a:buFont typeface="Trebuchet MS" pitchFamily="34" charset="0"/>
              <a:buChar char="."/>
              <a:defRPr sz="28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1pPr>
            <a:lvl2pPr marL="998538" indent="-3683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5BAB"/>
              </a:buClr>
              <a:buSzPct val="125000"/>
              <a:buFont typeface="Trebuchet MS" pitchFamily="34" charset="0"/>
              <a:buChar char="»"/>
              <a:defRPr sz="26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2pPr>
            <a:lvl3pPr marL="1406525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5BAB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3pPr>
            <a:lvl4pPr marL="181451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5BAB"/>
              </a:buClr>
              <a:buSzPct val="125000"/>
              <a:buFont typeface="Arial" charset="0"/>
              <a:buChar char="­"/>
              <a:defRPr sz="22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4pPr>
            <a:lvl5pPr marL="2222500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5BAB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5pPr>
            <a:lvl6pPr marL="2679700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5BAB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3136900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5BAB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594100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5BAB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4051300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5BAB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44500" marR="0" lvl="0" indent="-44450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5BAB"/>
              </a:buClr>
              <a:buSzPct val="400000"/>
              <a:buFont typeface="Trebuchet MS" pitchFamily="34" charset="0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Verdana"/>
                <a:ea typeface="ＭＳ Ｐゴシック" charset="-128"/>
                <a:cs typeface="+mn-cs"/>
              </a:rPr>
              <a:t>www.acer.europa.eu</a:t>
            </a:r>
          </a:p>
          <a:p>
            <a:pPr marL="444500" marR="0" lvl="0" indent="-44450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5BAB"/>
              </a:buClr>
              <a:buSzPct val="400000"/>
              <a:buFont typeface="Trebuchet MS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Verdana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296583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2"/>
          <p:cNvSpPr>
            <a:spLocks noGrp="1"/>
          </p:cNvSpPr>
          <p:nvPr>
            <p:ph type="title"/>
          </p:nvPr>
        </p:nvSpPr>
        <p:spPr bwMode="auto">
          <a:xfrm>
            <a:off x="2393576" y="98612"/>
            <a:ext cx="4737129" cy="55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2400" dirty="0" smtClean="0">
                <a:solidFill>
                  <a:schemeClr val="accent3"/>
                </a:solidFill>
                <a:ea typeface="ＭＳ Ｐゴシック" pitchFamily="34" charset="-128"/>
              </a:rPr>
              <a:t>Legal basis</a:t>
            </a:r>
          </a:p>
        </p:txBody>
      </p:sp>
      <p:pic>
        <p:nvPicPr>
          <p:cNvPr id="56" name="Picture 6" descr="https://pixabay.com/static/uploads/photo/2015/02/13/09/48/clause-634904_64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1762" y="772320"/>
            <a:ext cx="538163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le 29"/>
          <p:cNvSpPr/>
          <p:nvPr/>
        </p:nvSpPr>
        <p:spPr>
          <a:xfrm>
            <a:off x="817562" y="1182596"/>
            <a:ext cx="7508876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5BAB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Article 5(4) of the Regulation (EU) No 347/2013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29B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ＭＳ Ｐゴシック" pitchFamily="-108" charset="-128"/>
                <a:cs typeface="+mn-cs"/>
              </a:rPr>
              <a:t>By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31 March: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project promoters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submit an annual report for each PCI.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Trebuchet MS" panose="020B0603020202020204" pitchFamily="34" charset="0"/>
              <a:buChar char="»"/>
              <a:tabLst/>
              <a:defRPr/>
            </a:pPr>
            <a:endParaRPr kumimoji="0" lang="en-GB" sz="2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5BAB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Article 5(5) of the Regulation (EU) No 347/2013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307098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/>
            </a:r>
            <a:b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307098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</a:b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307098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BA1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ＭＳ Ｐゴシック" pitchFamily="-108" charset="-128"/>
                <a:cs typeface="+mn-cs"/>
              </a:rPr>
              <a:t>B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 pitchFamily="34" charset="0"/>
              </a:rPr>
              <a:t>y30 June: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the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Agency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submits a consolidated report to the Regional Groups:</a:t>
            </a:r>
          </a:p>
          <a:p>
            <a:pPr marL="627063" marR="0" lvl="1" indent="-271463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5BA1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Evaluation of the progress achieved;</a:t>
            </a:r>
          </a:p>
          <a:p>
            <a:pPr marL="627063" marR="0" lvl="1" indent="-271463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5BA1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Recommendations on how to overcome the delays and difficulties encountered;</a:t>
            </a:r>
          </a:p>
          <a:p>
            <a:pPr marL="627063" marR="0" lvl="1" indent="-271463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5BA1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Evaluation of the consistent implementation of the Union-wide network development plans.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BA1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805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02541" y="-10690"/>
            <a:ext cx="6266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2018 Monitoring </a:t>
            </a:r>
            <a:r>
              <a:rPr lang="en-GB" sz="20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Report:</a:t>
            </a:r>
            <a:endParaRPr lang="en-GB" sz="20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en-GB" sz="20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An overview of submitted reports</a:t>
            </a:r>
            <a:endParaRPr lang="en-GB" sz="20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8278" y="848161"/>
            <a:ext cx="84653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 smtClean="0"/>
              <a:t>107 projects submitted a </a:t>
            </a:r>
            <a:r>
              <a:rPr lang="en-GB" sz="1500" dirty="0"/>
              <a:t>monitoring </a:t>
            </a:r>
            <a:r>
              <a:rPr lang="en-GB" sz="1500" dirty="0" smtClean="0"/>
              <a:t>report (out of 110 included in </a:t>
            </a:r>
            <a:r>
              <a:rPr lang="en-GB" sz="1500" dirty="0"/>
              <a:t>the PCI </a:t>
            </a:r>
            <a:r>
              <a:rPr lang="en-GB" sz="1500" dirty="0" smtClean="0"/>
              <a:t>lists) </a:t>
            </a:r>
          </a:p>
          <a:p>
            <a:endParaRPr lang="en-GB" sz="1500" dirty="0"/>
          </a:p>
        </p:txBody>
      </p:sp>
      <p:sp>
        <p:nvSpPr>
          <p:cNvPr id="10" name="TextBox 9"/>
          <p:cNvSpPr txBox="1"/>
          <p:nvPr/>
        </p:nvSpPr>
        <p:spPr>
          <a:xfrm>
            <a:off x="418631" y="778710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2000" b="1" i="1" dirty="0">
              <a:solidFill>
                <a:schemeClr val="accent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9543" y="4038805"/>
            <a:ext cx="748532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 smtClean="0"/>
              <a:t>Inclusion </a:t>
            </a:r>
            <a:r>
              <a:rPr lang="en-GB" sz="1500" dirty="0"/>
              <a:t>in the NDPs: 20 PCIs partially or not included (5 of them </a:t>
            </a:r>
            <a:r>
              <a:rPr lang="en-GB" sz="1500" dirty="0" smtClean="0"/>
              <a:t>already in permitting) </a:t>
            </a:r>
          </a:p>
          <a:p>
            <a:r>
              <a:rPr lang="en-GB" sz="1500" dirty="0" smtClean="0"/>
              <a:t> </a:t>
            </a:r>
            <a:endParaRPr lang="en-GB" sz="1500" dirty="0"/>
          </a:p>
        </p:txBody>
      </p:sp>
      <p:sp>
        <p:nvSpPr>
          <p:cNvPr id="12" name="TextBox 11"/>
          <p:cNvSpPr txBox="1"/>
          <p:nvPr/>
        </p:nvSpPr>
        <p:spPr>
          <a:xfrm>
            <a:off x="529543" y="4931533"/>
            <a:ext cx="7565062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u="sng" dirty="0"/>
              <a:t>ACER Monitoring </a:t>
            </a:r>
            <a:r>
              <a:rPr lang="en-GB" sz="1600" u="sng" dirty="0" smtClean="0"/>
              <a:t>Report recommendation</a:t>
            </a:r>
            <a:r>
              <a:rPr lang="en-GB" sz="1600" u="sng" dirty="0"/>
              <a:t>: </a:t>
            </a:r>
          </a:p>
          <a:p>
            <a:endParaRPr lang="en-GB" sz="1200" dirty="0" smtClean="0"/>
          </a:p>
          <a:p>
            <a:r>
              <a:rPr lang="en-GB" sz="1500" dirty="0" smtClean="0"/>
              <a:t>Relevant </a:t>
            </a:r>
            <a:r>
              <a:rPr lang="en-GB" sz="1500" dirty="0"/>
              <a:t>stakeholders </a:t>
            </a:r>
            <a:r>
              <a:rPr lang="en-GB" sz="1500" dirty="0" smtClean="0"/>
              <a:t>should pursue </a:t>
            </a:r>
            <a:r>
              <a:rPr lang="en-GB" sz="1500" dirty="0"/>
              <a:t>maximum consistency between the NDPs and the PCI list.</a:t>
            </a:r>
            <a:endParaRPr lang="en-GB" sz="1500" dirty="0" smtClean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07178"/>
              </p:ext>
            </p:extLst>
          </p:nvPr>
        </p:nvGraphicFramePr>
        <p:xfrm>
          <a:off x="2286000" y="117882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1901055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30823" y="69994"/>
            <a:ext cx="6266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Quality of submitted data</a:t>
            </a:r>
            <a:endParaRPr lang="en-GB" sz="24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8631" y="778710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2000" b="1" i="1" dirty="0">
              <a:solidFill>
                <a:schemeClr val="accent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0996" y="928934"/>
            <a:ext cx="7485321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 smtClean="0"/>
              <a:t>Completeness of requested data: adequate (but achieved through mandatory questions or requested clarifications)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5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/>
              <a:t>Consistency of </a:t>
            </a:r>
            <a:r>
              <a:rPr lang="en-GB" sz="1500" dirty="0" smtClean="0"/>
              <a:t>the </a:t>
            </a:r>
            <a:r>
              <a:rPr lang="en-GB" sz="1500" dirty="0"/>
              <a:t>submitted data: not satisfactory </a:t>
            </a:r>
            <a:r>
              <a:rPr lang="en-GB" sz="1400" dirty="0"/>
              <a:t>(&gt;150 clarification questions or further data requests were sent for 82 </a:t>
            </a:r>
            <a:r>
              <a:rPr lang="en-GB" sz="1400" dirty="0" smtClean="0"/>
              <a:t>PCIS – received replies for only 68 PCIs</a:t>
            </a:r>
            <a:r>
              <a:rPr lang="en-GB" sz="15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 smtClean="0"/>
              <a:t>For first time PCI selection estimated cost data was cross-checked with the implementation data: </a:t>
            </a:r>
            <a:r>
              <a:rPr lang="en-GB" sz="1500" dirty="0"/>
              <a:t>some </a:t>
            </a:r>
            <a:r>
              <a:rPr lang="en-GB" sz="1500" dirty="0" smtClean="0"/>
              <a:t>cases of underestimation </a:t>
            </a:r>
            <a:r>
              <a:rPr lang="en-GB" sz="1500" dirty="0"/>
              <a:t>of project budget </a:t>
            </a:r>
            <a:r>
              <a:rPr lang="en-GB" sz="1500" dirty="0" smtClean="0"/>
              <a:t>were found, </a:t>
            </a:r>
            <a:r>
              <a:rPr lang="en-GB" sz="1500" dirty="0"/>
              <a:t>raising doubts on the credibility of the data provided by some promoters in the PCI selection </a:t>
            </a:r>
            <a:r>
              <a:rPr lang="en-GB" sz="1500" dirty="0" smtClean="0"/>
              <a:t>phase. </a:t>
            </a:r>
            <a:endParaRPr lang="en-GB" sz="1500" dirty="0"/>
          </a:p>
        </p:txBody>
      </p:sp>
      <p:sp>
        <p:nvSpPr>
          <p:cNvPr id="12" name="TextBox 11"/>
          <p:cNvSpPr txBox="1"/>
          <p:nvPr/>
        </p:nvSpPr>
        <p:spPr>
          <a:xfrm>
            <a:off x="603362" y="3562480"/>
            <a:ext cx="7565062" cy="14927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u="sng" dirty="0"/>
              <a:t>ACER Monitoring Report </a:t>
            </a:r>
            <a:r>
              <a:rPr lang="en-GB" sz="1600" u="sng" dirty="0" smtClean="0"/>
              <a:t>recommendation: </a:t>
            </a:r>
          </a:p>
          <a:p>
            <a:endParaRPr lang="en-GB" sz="1500" dirty="0"/>
          </a:p>
          <a:p>
            <a:r>
              <a:rPr lang="en-GB" sz="1500" dirty="0"/>
              <a:t>The integrity and consistency of </a:t>
            </a:r>
            <a:r>
              <a:rPr lang="en-GB" sz="1500" dirty="0" smtClean="0"/>
              <a:t>data </a:t>
            </a:r>
            <a:r>
              <a:rPr lang="en-GB" sz="1500" dirty="0"/>
              <a:t>throughout the PCI process (i.e. from TYNDP drafting to PCI selection and PCI monitoring) should be ensured. The Agency discourages listing as PCIs, projects which do not provide credible information.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3362" y="5198631"/>
            <a:ext cx="7565062" cy="10310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500" u="sng" dirty="0" smtClean="0"/>
              <a:t>Proposed checks for the PCI selection process: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500" dirty="0"/>
          </a:p>
          <a:p>
            <a:r>
              <a:rPr lang="en-GB" sz="1500" dirty="0"/>
              <a:t>Credibility of some fundamental elements (i.e. commissioning date, budget, status of the project) </a:t>
            </a:r>
            <a:r>
              <a:rPr lang="en-GB" sz="1500" dirty="0" smtClean="0"/>
              <a:t>based on the submitted monitoring data.</a:t>
            </a:r>
            <a:endParaRPr lang="en-GB" sz="1500" dirty="0"/>
          </a:p>
        </p:txBody>
      </p:sp>
    </p:spTree>
    <p:extLst>
      <p:ext uri="{BB962C8B-B14F-4D97-AF65-F5344CB8AC3E}">
        <p14:creationId xmlns:p14="http://schemas.microsoft.com/office/powerpoint/2010/main" val="313751792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2393576" y="116541"/>
            <a:ext cx="6750424" cy="49752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en-GB" sz="2400" kern="0" dirty="0" smtClean="0">
                <a:solidFill>
                  <a:schemeClr val="bg1"/>
                </a:solidFill>
              </a:rPr>
              <a:t>Costs and benefits - 1</a:t>
            </a:r>
            <a:endParaRPr lang="en-GB" sz="2400" kern="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786" y="2540957"/>
            <a:ext cx="1209675" cy="14192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7553" y="1062765"/>
            <a:ext cx="3442447" cy="4710506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74000">
                <a:schemeClr val="accent6">
                  <a:lumMod val="40000"/>
                  <a:lumOff val="60000"/>
                </a:schemeClr>
              </a:gs>
              <a:gs pos="83000">
                <a:schemeClr val="bg2">
                  <a:lumMod val="50000"/>
                </a:schemeClr>
              </a:gs>
              <a:gs pos="100000">
                <a:schemeClr val="accent4">
                  <a:lumMod val="75000"/>
                  <a:lumOff val="25000"/>
                </a:schemeClr>
              </a:gs>
            </a:gsLst>
            <a:lin ang="5400000" scaled="1"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The sum of expected investment </a:t>
            </a:r>
            <a:r>
              <a:rPr lang="en-GB" sz="15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costs for 105 </a:t>
            </a:r>
            <a:r>
              <a:rPr lang="en-GB" sz="15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PCIs is €49.3bil</a:t>
            </a:r>
            <a:r>
              <a:rPr lang="en-GB" sz="1500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(*)</a:t>
            </a:r>
            <a:r>
              <a:rPr lang="en-GB" sz="15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.</a:t>
            </a:r>
          </a:p>
          <a:p>
            <a:endParaRPr lang="en-GB" sz="1500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The sum of expected life-cycle costs </a:t>
            </a:r>
            <a:r>
              <a:rPr lang="en-GB" sz="1500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(*) </a:t>
            </a:r>
            <a:r>
              <a:rPr lang="en-GB" sz="15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amounts to 14.2% of their total investment costs for the same project sample. </a:t>
            </a:r>
          </a:p>
          <a:p>
            <a:endParaRPr lang="en-GB" sz="1500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Incurred costs (by 2017) 5.8bil, i.e. 12% of the budget </a:t>
            </a:r>
          </a:p>
          <a:p>
            <a:pPr marL="268288"/>
            <a:r>
              <a:rPr lang="en-GB" sz="1500" u="sng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Although</a:t>
            </a:r>
            <a:r>
              <a:rPr lang="en-GB" sz="15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~</a:t>
            </a:r>
            <a:r>
              <a:rPr lang="en-GB" sz="15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50% of the investment </a:t>
            </a:r>
            <a:r>
              <a:rPr lang="en-GB" sz="15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cost is </a:t>
            </a:r>
            <a:r>
              <a:rPr lang="en-GB" sz="15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to be incurred within </a:t>
            </a:r>
            <a:r>
              <a:rPr lang="en-GB" sz="15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the next 4 years</a:t>
            </a:r>
            <a:endParaRPr lang="en-GB" sz="15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10776" y="1062765"/>
            <a:ext cx="3330000" cy="4710506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74000">
                <a:schemeClr val="accent5">
                  <a:lumMod val="75000"/>
                </a:schemeClr>
              </a:gs>
              <a:gs pos="83000">
                <a:schemeClr val="bg2">
                  <a:lumMod val="50000"/>
                </a:schemeClr>
              </a:gs>
              <a:gs pos="100000">
                <a:schemeClr val="accent4">
                  <a:lumMod val="75000"/>
                  <a:lumOff val="25000"/>
                </a:schemeClr>
              </a:gs>
            </a:gsLst>
            <a:lin ang="5400000" scaled="1"/>
          </a:gra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500" u="sng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en-GB" sz="900" u="sng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</a:p>
          <a:p>
            <a:r>
              <a:rPr lang="en-GB" sz="1500" b="1" u="sng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Transmission PCIs</a:t>
            </a:r>
          </a:p>
          <a:p>
            <a:r>
              <a:rPr lang="en-GB" sz="900" u="sng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aggregated  </a:t>
            </a:r>
            <a:r>
              <a:rPr lang="en-GB" sz="15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benefits considered in PCI selection 2017: €70 </a:t>
            </a:r>
            <a:r>
              <a:rPr lang="en-GB" sz="15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bil</a:t>
            </a:r>
            <a:r>
              <a:rPr lang="en-GB" sz="15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. </a:t>
            </a:r>
            <a:r>
              <a:rPr lang="en-GB" sz="150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(*)</a:t>
            </a:r>
          </a:p>
          <a:p>
            <a:endParaRPr lang="en-GB" sz="15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Overall benefit/cost ratio for the considered PCIs </a:t>
            </a:r>
          </a:p>
          <a:p>
            <a:r>
              <a:rPr lang="en-GB" sz="15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</a:t>
            </a:r>
            <a:r>
              <a:rPr lang="en-GB" sz="15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 B/C= 1.5. </a:t>
            </a:r>
          </a:p>
          <a:p>
            <a:endParaRPr lang="en-GB" sz="15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endParaRPr lang="en-GB" sz="15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en-GB" sz="1500" b="1" u="sng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Storage PCIs</a:t>
            </a:r>
          </a:p>
          <a:p>
            <a:r>
              <a:rPr lang="en-GB" sz="900" u="sng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most </a:t>
            </a:r>
            <a:r>
              <a:rPr lang="en-GB" sz="15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PCIs could not </a:t>
            </a:r>
            <a:r>
              <a:rPr lang="en-GB" sz="15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justify their benefits in monetary terms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767" y="5773271"/>
            <a:ext cx="24797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lvl="1"/>
            <a:r>
              <a:rPr lang="en-GB" sz="12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(*) in 2018 </a:t>
            </a:r>
            <a:r>
              <a:rPr lang="en-GB" sz="12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values</a:t>
            </a:r>
            <a:endParaRPr lang="en-GB" sz="12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86039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2232379" y="116541"/>
            <a:ext cx="6911621" cy="49752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en-GB" sz="2400" kern="0" dirty="0" smtClean="0">
                <a:solidFill>
                  <a:schemeClr val="bg1"/>
                </a:solidFill>
              </a:rPr>
              <a:t>Costs and benefits - 2</a:t>
            </a:r>
            <a:endParaRPr lang="en-GB" sz="2400" kern="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6468" y="4767306"/>
            <a:ext cx="7375226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u="sng" dirty="0" smtClean="0"/>
              <a:t>Proposed checks for the PCI selection process:</a:t>
            </a:r>
          </a:p>
          <a:p>
            <a:r>
              <a:rPr lang="en-GB" sz="900" u="sng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500" dirty="0" smtClean="0"/>
              <a:t>Credibility of project budgets using the submitted monitoring data.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6468" y="1251828"/>
            <a:ext cx="7375226" cy="19543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u="sng" dirty="0"/>
              <a:t>ACER Monitoring Report </a:t>
            </a:r>
            <a:r>
              <a:rPr lang="en-GB" sz="1600" u="sng" dirty="0" smtClean="0"/>
              <a:t>recommendation: </a:t>
            </a:r>
          </a:p>
          <a:p>
            <a:endParaRPr lang="en-GB" sz="1500" dirty="0"/>
          </a:p>
          <a:p>
            <a:r>
              <a:rPr lang="en-GB" sz="1500" dirty="0" smtClean="0"/>
              <a:t>• the selection of scenarios in the PCI selection process strongly affects </a:t>
            </a:r>
            <a:r>
              <a:rPr lang="en-GB" sz="1500" dirty="0"/>
              <a:t>the considered </a:t>
            </a:r>
            <a:r>
              <a:rPr lang="en-GB" sz="1500" dirty="0" smtClean="0"/>
              <a:t>benefits and the B/C ratio</a:t>
            </a:r>
          </a:p>
          <a:p>
            <a:endParaRPr lang="en-GB" sz="1500" dirty="0"/>
          </a:p>
          <a:p>
            <a:r>
              <a:rPr lang="en-GB" sz="1500" dirty="0" smtClean="0"/>
              <a:t>• Storage projects: a </a:t>
            </a:r>
            <a:r>
              <a:rPr lang="en-GB" sz="1500" dirty="0"/>
              <a:t>significant improvement of the CBA methodology </a:t>
            </a:r>
            <a:r>
              <a:rPr lang="en-GB" sz="1500" dirty="0" smtClean="0"/>
              <a:t>and </a:t>
            </a:r>
            <a:r>
              <a:rPr lang="en-GB" sz="1500" dirty="0"/>
              <a:t>better CBA </a:t>
            </a:r>
            <a:r>
              <a:rPr lang="en-GB" sz="1500" dirty="0" smtClean="0"/>
              <a:t>application is needed, </a:t>
            </a:r>
            <a:r>
              <a:rPr lang="en-GB" sz="1500" dirty="0"/>
              <a:t>so </a:t>
            </a:r>
            <a:r>
              <a:rPr lang="en-GB" sz="1500" dirty="0" smtClean="0"/>
              <a:t>that their </a:t>
            </a:r>
            <a:r>
              <a:rPr lang="en-GB" sz="1500" dirty="0"/>
              <a:t>costs and </a:t>
            </a:r>
            <a:r>
              <a:rPr lang="en-GB" sz="1500" dirty="0" smtClean="0"/>
              <a:t>benefits are better captured.</a:t>
            </a:r>
            <a:endParaRPr lang="en-GB" sz="1500" dirty="0"/>
          </a:p>
        </p:txBody>
      </p:sp>
    </p:spTree>
    <p:extLst>
      <p:ext uri="{BB962C8B-B14F-4D97-AF65-F5344CB8AC3E}">
        <p14:creationId xmlns:p14="http://schemas.microsoft.com/office/powerpoint/2010/main" val="294617323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76101308"/>
              </p:ext>
            </p:extLst>
          </p:nvPr>
        </p:nvGraphicFramePr>
        <p:xfrm>
          <a:off x="792127" y="1100307"/>
          <a:ext cx="7559747" cy="216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26444" y="132737"/>
            <a:ext cx="4150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Implementation status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87662" y="700197"/>
            <a:ext cx="61686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i="1" dirty="0" smtClean="0">
                <a:solidFill>
                  <a:schemeClr val="accent2"/>
                </a:solidFill>
              </a:rPr>
              <a:t>Implementation status (as of 31-1-2018)</a:t>
            </a:r>
            <a:endParaRPr lang="en-GB" sz="2000" b="1" i="1" dirty="0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5672" y="3316202"/>
            <a:ext cx="762620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/>
              <a:t>Rate of </a:t>
            </a:r>
            <a:r>
              <a:rPr lang="en-GB" sz="1500" dirty="0" smtClean="0"/>
              <a:t>commissioning: </a:t>
            </a:r>
            <a:r>
              <a:rPr lang="en-GB" sz="1500" dirty="0"/>
              <a:t>1 PCI </a:t>
            </a:r>
            <a:r>
              <a:rPr lang="en-GB" sz="1500" dirty="0" smtClean="0"/>
              <a:t>was commissioned </a:t>
            </a:r>
            <a:r>
              <a:rPr lang="en-GB" sz="1500" dirty="0"/>
              <a:t>in </a:t>
            </a:r>
            <a:r>
              <a:rPr lang="en-GB" sz="1500" dirty="0" smtClean="0"/>
              <a:t>2017.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 smtClean="0"/>
              <a:t>Only 14 PCIs (16% of “old” PCIs) indicated progress in their status, 1 regressed.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 smtClean="0"/>
              <a:t>16 PCIs did not report any work activity during 2017.</a:t>
            </a:r>
            <a:endParaRPr lang="en-GB" sz="1500" dirty="0"/>
          </a:p>
        </p:txBody>
      </p:sp>
      <p:sp>
        <p:nvSpPr>
          <p:cNvPr id="9" name="TextBox 8"/>
          <p:cNvSpPr txBox="1"/>
          <p:nvPr/>
        </p:nvSpPr>
        <p:spPr>
          <a:xfrm>
            <a:off x="786812" y="4767104"/>
            <a:ext cx="7565062" cy="12618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u="sng" dirty="0"/>
              <a:t>Proposed checks for the PCI selection process</a:t>
            </a:r>
            <a:r>
              <a:rPr lang="en-GB" sz="1600" u="sng" dirty="0" smtClean="0"/>
              <a:t>:</a:t>
            </a:r>
          </a:p>
          <a:p>
            <a:endParaRPr lang="en-GB" sz="900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 smtClean="0"/>
              <a:t>Projects </a:t>
            </a:r>
            <a:r>
              <a:rPr lang="en-GB" sz="1500" dirty="0"/>
              <a:t>under </a:t>
            </a:r>
            <a:r>
              <a:rPr lang="en-GB" sz="1500" dirty="0" smtClean="0"/>
              <a:t>consideration, </a:t>
            </a:r>
            <a:r>
              <a:rPr lang="en-GB" sz="1500" dirty="0"/>
              <a:t>if already in the same status for </a:t>
            </a:r>
            <a:r>
              <a:rPr lang="en-GB" sz="1500" dirty="0" smtClean="0"/>
              <a:t>years.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900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 smtClean="0"/>
              <a:t>Projects with no work </a:t>
            </a:r>
            <a:r>
              <a:rPr lang="en-GB" sz="1500" dirty="0"/>
              <a:t>or activity </a:t>
            </a:r>
            <a:r>
              <a:rPr lang="en-GB" sz="1500" dirty="0" smtClean="0"/>
              <a:t>reported during the previous year.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87155554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450399155"/>
              </p:ext>
            </p:extLst>
          </p:nvPr>
        </p:nvGraphicFramePr>
        <p:xfrm>
          <a:off x="1183330" y="1128441"/>
          <a:ext cx="6775738" cy="2547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9725" y="733264"/>
            <a:ext cx="9076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>
                <a:solidFill>
                  <a:schemeClr val="accent2"/>
                </a:solidFill>
              </a:rPr>
              <a:t>Cumulative share of electricity PCIs to be commissioned per year</a:t>
            </a:r>
            <a:r>
              <a:rPr lang="en-GB" i="1" dirty="0" smtClean="0">
                <a:solidFill>
                  <a:schemeClr val="accent2"/>
                </a:solidFill>
              </a:rPr>
              <a:t>(*)</a:t>
            </a:r>
            <a:endParaRPr lang="en-GB" i="1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9725" y="4128480"/>
            <a:ext cx="77201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5375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500" dirty="0"/>
              <a:t>promoters expect to construct and commission half of the projects (49%) in the next four years</a:t>
            </a:r>
          </a:p>
          <a:p>
            <a:pPr marL="1095375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500" dirty="0" smtClean="0"/>
              <a:t>the </a:t>
            </a:r>
            <a:r>
              <a:rPr lang="en-GB" sz="1500" dirty="0"/>
              <a:t>commissioning dates </a:t>
            </a:r>
            <a:r>
              <a:rPr lang="en-GB" sz="1500" dirty="0" smtClean="0"/>
              <a:t>continue </a:t>
            </a:r>
            <a:r>
              <a:rPr lang="en-GB" sz="1500" dirty="0"/>
              <a:t>to be shifted to the more distant </a:t>
            </a:r>
            <a:r>
              <a:rPr lang="en-GB" sz="1500" dirty="0" smtClean="0"/>
              <a:t>future: the actual </a:t>
            </a:r>
            <a:r>
              <a:rPr lang="en-GB" sz="1500" dirty="0"/>
              <a:t>commissioning </a:t>
            </a:r>
            <a:r>
              <a:rPr lang="en-GB" sz="1500" dirty="0" smtClean="0"/>
              <a:t>of </a:t>
            </a:r>
            <a:r>
              <a:rPr lang="en-GB" sz="1500" dirty="0"/>
              <a:t>many projects </a:t>
            </a:r>
            <a:r>
              <a:rPr lang="en-GB" sz="1500" dirty="0" smtClean="0"/>
              <a:t>will </a:t>
            </a:r>
            <a:r>
              <a:rPr lang="en-GB" sz="1500" dirty="0"/>
              <a:t>likely </a:t>
            </a:r>
            <a:r>
              <a:rPr lang="en-GB" sz="1500" dirty="0" smtClean="0"/>
              <a:t>happen later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7915" y="5486872"/>
            <a:ext cx="7014662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u="sng" dirty="0" smtClean="0"/>
              <a:t>Proposed checks for the PCI selection process: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/>
              <a:t>Credibility </a:t>
            </a:r>
            <a:r>
              <a:rPr lang="en-GB" sz="1500" dirty="0" smtClean="0"/>
              <a:t>of indicated </a:t>
            </a:r>
            <a:r>
              <a:rPr lang="en-GB" sz="1500" dirty="0"/>
              <a:t>commissioning </a:t>
            </a:r>
            <a:r>
              <a:rPr lang="en-GB" sz="1500" dirty="0" smtClean="0"/>
              <a:t>date compared to the submitted monitoring data.</a:t>
            </a:r>
            <a:endParaRPr lang="en-GB" sz="1500" dirty="0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2232379" y="110238"/>
            <a:ext cx="6911621" cy="61406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en-GB" sz="2400" kern="0" dirty="0" smtClean="0">
                <a:solidFill>
                  <a:schemeClr val="bg1"/>
                </a:solidFill>
              </a:rPr>
              <a:t>Commissioning dates and progress</a:t>
            </a:r>
            <a:endParaRPr lang="en-GB" sz="2400" kern="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7915" y="3631863"/>
            <a:ext cx="7720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lvl="1"/>
            <a:r>
              <a:rPr lang="en-GB" sz="12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(*) Based </a:t>
            </a:r>
            <a:r>
              <a:rPr lang="en-GB" sz="12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on the foreseen commissioning dates reported by </a:t>
            </a:r>
            <a:r>
              <a:rPr lang="en-GB" sz="12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promoters</a:t>
            </a:r>
          </a:p>
          <a:p>
            <a:pPr marL="179388" lvl="1"/>
            <a:r>
              <a:rPr lang="en-GB" sz="12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2 </a:t>
            </a:r>
            <a:r>
              <a:rPr lang="en-GB" sz="12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PCIs did not provide an expected commissioning date</a:t>
            </a:r>
            <a:r>
              <a:rPr lang="en-GB" sz="12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en-GB" sz="12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45893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915334988"/>
              </p:ext>
            </p:extLst>
          </p:nvPr>
        </p:nvGraphicFramePr>
        <p:xfrm>
          <a:off x="1217878" y="970701"/>
          <a:ext cx="4470311" cy="2229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2232379" y="23621"/>
            <a:ext cx="6911621" cy="614061"/>
          </a:xfrm>
        </p:spPr>
        <p:txBody>
          <a:bodyPr/>
          <a:lstStyle/>
          <a:p>
            <a:r>
              <a:rPr lang="en-GB" sz="2400" dirty="0" smtClean="0">
                <a:solidFill>
                  <a:schemeClr val="bg1"/>
                </a:solidFill>
              </a:rPr>
              <a:t>Time progress – </a:t>
            </a:r>
            <a:br>
              <a:rPr lang="en-GB" sz="2400" dirty="0" smtClean="0">
                <a:solidFill>
                  <a:schemeClr val="bg1"/>
                </a:solidFill>
              </a:rPr>
            </a:br>
            <a:r>
              <a:rPr lang="en-GB" sz="2400" dirty="0" smtClean="0">
                <a:solidFill>
                  <a:schemeClr val="bg1"/>
                </a:solidFill>
              </a:rPr>
              <a:t>duration of implementation 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9917" y="4901593"/>
            <a:ext cx="7239387" cy="9387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u="sng" dirty="0"/>
              <a:t>Proposed checks for the PCI selection process</a:t>
            </a:r>
            <a:r>
              <a:rPr lang="en-GB" sz="1600" u="sng" dirty="0" smtClean="0"/>
              <a:t>:</a:t>
            </a:r>
          </a:p>
          <a:p>
            <a:endParaRPr lang="en-GB" sz="900" u="sng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500" dirty="0"/>
              <a:t>scrutiny of (repeatedly) delayed projects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500" dirty="0" smtClean="0"/>
              <a:t>scrutiny if </a:t>
            </a:r>
            <a:r>
              <a:rPr lang="en-GB" sz="1500" dirty="0"/>
              <a:t>reasons </a:t>
            </a:r>
            <a:r>
              <a:rPr lang="en-GB" sz="1500" dirty="0" smtClean="0"/>
              <a:t>of (repeatedly</a:t>
            </a:r>
            <a:r>
              <a:rPr lang="en-GB" sz="1500" dirty="0"/>
              <a:t>) rescheduled </a:t>
            </a:r>
            <a:r>
              <a:rPr lang="en-GB" sz="1500" dirty="0" smtClean="0"/>
              <a:t>projects are still present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6953" y="3475967"/>
            <a:ext cx="740531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500" u="sng" dirty="0" smtClean="0"/>
              <a:t>Average (expected) duration of implementation</a:t>
            </a:r>
            <a:r>
              <a:rPr lang="en-GB" sz="1500" dirty="0" smtClean="0"/>
              <a:t>:10.5 years (from date of request for planning approval to commissioning)</a:t>
            </a:r>
          </a:p>
          <a:p>
            <a:pPr marL="358775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500" u="sng" dirty="0" smtClean="0"/>
              <a:t>Average </a:t>
            </a:r>
            <a:r>
              <a:rPr lang="en-GB" sz="1500" u="sng" dirty="0"/>
              <a:t>duration of permit </a:t>
            </a:r>
            <a:r>
              <a:rPr lang="en-GB" sz="1500" u="sng" dirty="0" smtClean="0"/>
              <a:t>granting</a:t>
            </a:r>
            <a:r>
              <a:rPr lang="en-GB" sz="1500" dirty="0" smtClean="0"/>
              <a:t>:3.8 years (2.8 </a:t>
            </a:r>
            <a:r>
              <a:rPr lang="en-GB" sz="1500" dirty="0"/>
              <a:t>years for </a:t>
            </a:r>
            <a:r>
              <a:rPr lang="en-GB" sz="1500" dirty="0" smtClean="0"/>
              <a:t>PCIs for which the accelerated process is applicable - 6 </a:t>
            </a:r>
            <a:r>
              <a:rPr lang="en-GB" sz="1500" dirty="0"/>
              <a:t>years for the </a:t>
            </a:r>
            <a:r>
              <a:rPr lang="en-GB" sz="1500" dirty="0" smtClean="0"/>
              <a:t>rest)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22702745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CER new presentation template">
  <a:themeElements>
    <a:clrScheme name="Personnalisé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70C0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ACER new template 0.2" id="{D87F6C55-77DC-43FC-B4C8-0F1A7FE6C0FC}" vid="{363CC323-4D7A-423B-B071-6251F62CFA8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CER Presentation" ma:contentTypeID="0x010100FA907EBA72C1B94B9551E423EA7FA975004F4E153261089D44A43A05ECA203A807" ma:contentTypeVersion="1" ma:contentTypeDescription="ACER Presentation Template" ma:contentTypeScope="" ma:versionID="3c72e86e851ffc09ff602239ac8b7eb4">
  <xsd:schema xmlns:xsd="http://www.w3.org/2001/XMLSchema" xmlns:xs="http://www.w3.org/2001/XMLSchema" xmlns:p="http://schemas.microsoft.com/office/2006/metadata/properties" xmlns:ns2="93ef63bf-cef1-4083-9157-77ac7c92663d" targetNamespace="http://schemas.microsoft.com/office/2006/metadata/properties" ma:root="true" ma:fieldsID="f88b7df47d3349b36a1c5674a1c5df8b" ns2:_="">
    <xsd:import namespace="93ef63bf-cef1-4083-9157-77ac7c92663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ef63bf-cef1-4083-9157-77ac7c92663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A63EFC7-6F5D-4707-A3B4-08E652CDCE86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B7FF14B5-752E-41A3-9162-60875FBF0D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ef63bf-cef1-4083-9157-77ac7c9266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1F503D9-306C-4EF1-9AD8-84B6D1F38781}">
  <ds:schemaRefs>
    <ds:schemaRef ds:uri="http://www.w3.org/XML/1998/namespace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93ef63bf-cef1-4083-9157-77ac7c92663d"/>
  </ds:schemaRefs>
</ds:datastoreItem>
</file>

<file path=customXml/itemProps4.xml><?xml version="1.0" encoding="utf-8"?>
<ds:datastoreItem xmlns:ds="http://schemas.openxmlformats.org/officeDocument/2006/customXml" ds:itemID="{9595BD77-FA7A-4405-BA2D-929392CD107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2437</TotalTime>
  <Words>881</Words>
  <Application>Microsoft Office PowerPoint</Application>
  <PresentationFormat>On-screen Show (4:3)</PresentationFormat>
  <Paragraphs>117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ACER new presentation template</vt:lpstr>
      <vt:lpstr>PowerPoint Presentation</vt:lpstr>
      <vt:lpstr>Legal 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Time progress –  duration of implementation </vt:lpstr>
      <vt:lpstr>PowerPoint Presentation</vt:lpstr>
      <vt:lpstr>PowerPoint Presentation</vt:lpstr>
    </vt:vector>
  </TitlesOfParts>
  <Company>ACER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Jacopo GUARNACCIA (ACER)</dc:creator>
  <cp:lastModifiedBy>Roisin Garland</cp:lastModifiedBy>
  <cp:revision>132</cp:revision>
  <dcterms:created xsi:type="dcterms:W3CDTF">2018-09-20T08:01:32Z</dcterms:created>
  <dcterms:modified xsi:type="dcterms:W3CDTF">2018-10-04T11:30:52Z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0x010100FA907EBA72C1B94B9551E423EA7FA975004F4E153261089D44A43A05ECA203A807</vt:lpwstr>
  </property>
</Properties>
</file>